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theme/theme7.xml" ContentType="application/vnd.openxmlformats-officedocument.theme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8.xml" ContentType="application/vnd.openxmlformats-officedocument.theme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9.xml" ContentType="application/vnd.openxmlformats-officedocument.theme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2" r:id="rId1"/>
    <p:sldMasterId id="2147483725" r:id="rId2"/>
    <p:sldMasterId id="2147483737" r:id="rId3"/>
    <p:sldMasterId id="2147483750" r:id="rId4"/>
    <p:sldMasterId id="2147483763" r:id="rId5"/>
    <p:sldMasterId id="2147483775" r:id="rId6"/>
    <p:sldMasterId id="2147483787" r:id="rId7"/>
    <p:sldMasterId id="2147483800" r:id="rId8"/>
    <p:sldMasterId id="2147483812" r:id="rId9"/>
    <p:sldMasterId id="2147483844" r:id="rId10"/>
  </p:sldMasterIdLst>
  <p:notesMasterIdLst>
    <p:notesMasterId r:id="rId26"/>
  </p:notesMasterIdLst>
  <p:handoutMasterIdLst>
    <p:handoutMasterId r:id="rId27"/>
  </p:handoutMasterIdLst>
  <p:sldIdLst>
    <p:sldId id="256" r:id="rId11"/>
    <p:sldId id="257" r:id="rId12"/>
    <p:sldId id="271" r:id="rId13"/>
    <p:sldId id="259" r:id="rId14"/>
    <p:sldId id="260" r:id="rId15"/>
    <p:sldId id="282" r:id="rId16"/>
    <p:sldId id="283" r:id="rId17"/>
    <p:sldId id="278" r:id="rId18"/>
    <p:sldId id="264" r:id="rId19"/>
    <p:sldId id="265" r:id="rId20"/>
    <p:sldId id="279" r:id="rId21"/>
    <p:sldId id="284" r:id="rId22"/>
    <p:sldId id="263" r:id="rId23"/>
    <p:sldId id="280" r:id="rId24"/>
    <p:sldId id="276" r:id="rId25"/>
  </p:sldIdLst>
  <p:sldSz cx="12192000" cy="6858000"/>
  <p:notesSz cx="6669088" cy="98504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2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61" autoAdjust="0"/>
  </p:normalViewPr>
  <p:slideViewPr>
    <p:cSldViewPr>
      <p:cViewPr varScale="1">
        <p:scale>
          <a:sx n="70" d="100"/>
          <a:sy n="70" d="100"/>
        </p:scale>
        <p:origin x="90" y="2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524" y="-114"/>
      </p:cViewPr>
      <p:guideLst>
        <p:guide orient="horz" pos="3102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1"/>
  <c:style val="3"/>
  <c:chart>
    <c:autoTitleDeleted val="1"/>
    <c:view3D>
      <c:rotX val="0"/>
      <c:hPercent val="47"/>
      <c:rotY val="0"/>
      <c:depthPercent val="2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923076923076941E-2"/>
          <c:y val="2.1327014218009484E-2"/>
          <c:w val="0.85607940446650144"/>
          <c:h val="0.71800947867298592"/>
        </c:manualLayout>
      </c:layout>
      <c:bar3DChart>
        <c:barDir val="col"/>
        <c:grouping val="clustered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Turnover £m</c:v>
                </c:pt>
              </c:strCache>
            </c:strRef>
          </c:tx>
          <c:invertIfNegative val="1"/>
          <c:cat>
            <c:strRef>
              <c:f>Sheet1!$B$1:$E$1</c:f>
              <c:strCache>
                <c:ptCount val="4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112</c:v>
                </c:pt>
                <c:pt idx="1">
                  <c:v>149</c:v>
                </c:pt>
                <c:pt idx="2">
                  <c:v>168</c:v>
                </c:pt>
                <c:pt idx="3">
                  <c:v>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71-404E-BA2D-2F15AB3D9E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82688144"/>
        <c:axId val="282690104"/>
        <c:axId val="0"/>
      </c:bar3DChart>
      <c:catAx>
        <c:axId val="282688144"/>
        <c:scaling>
          <c:orientation val="minMax"/>
        </c:scaling>
        <c:delete val="1"/>
        <c:axPos val="b"/>
        <c:numFmt formatCode="General" sourceLinked="1"/>
        <c:majorTickMark val="cross"/>
        <c:minorTickMark val="cross"/>
        <c:tickLblPos val="low"/>
        <c:crossAx val="282690104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282690104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2826881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7419354838709675"/>
          <c:y val="0.90047393364928918"/>
          <c:w val="0.2270471464019852"/>
          <c:h val="9.0047393364928952E-2"/>
        </c:manualLayout>
      </c:layout>
      <c:overlay val="1"/>
    </c:legend>
    <c:plotVisOnly val="1"/>
    <c:dispBlanksAs val="gap"/>
    <c:showDLblsOverMax val="1"/>
  </c:chart>
  <c:txPr>
    <a:bodyPr/>
    <a:lstStyle/>
    <a:p>
      <a:pPr>
        <a:defRPr sz="1800">
          <a:solidFill>
            <a:schemeClr val="accent1">
              <a:lumMod val="75000"/>
            </a:schemeClr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1"/>
  <c:style val="3"/>
  <c:chart>
    <c:autoTitleDeleted val="1"/>
    <c:view3D>
      <c:rotX val="23"/>
      <c:hPercent val="46"/>
      <c:rotY val="13"/>
      <c:depthPercent val="2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794044665012412E-2"/>
          <c:y val="2.132701421800948E-2"/>
          <c:w val="0.91315136476426773"/>
          <c:h val="0.73696682464454988"/>
        </c:manualLayout>
      </c:layout>
      <c:bar3DChart>
        <c:barDir val="col"/>
        <c:grouping val="clustered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Profits £m</c:v>
                </c:pt>
              </c:strCache>
            </c:strRef>
          </c:tx>
          <c:invertIfNegative val="1"/>
          <c:cat>
            <c:strRef>
              <c:f>Sheet1!$B$1:$E$1</c:f>
              <c:strCache>
                <c:ptCount val="4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8</c:v>
                </c:pt>
                <c:pt idx="1">
                  <c:v>10</c:v>
                </c:pt>
                <c:pt idx="2">
                  <c:v>11.5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DA-4EB1-B828-E735187528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82685792"/>
        <c:axId val="282686576"/>
        <c:axId val="0"/>
      </c:bar3DChart>
      <c:catAx>
        <c:axId val="282685792"/>
        <c:scaling>
          <c:orientation val="minMax"/>
        </c:scaling>
        <c:delete val="1"/>
        <c:axPos val="b"/>
        <c:numFmt formatCode="General" sourceLinked="1"/>
        <c:majorTickMark val="cross"/>
        <c:minorTickMark val="cross"/>
        <c:tickLblPos val="low"/>
        <c:crossAx val="282686576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282686576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2826857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1017369727047156"/>
          <c:y val="0.90047393364928918"/>
          <c:w val="0.19230769230769235"/>
          <c:h val="9.0047393364928938E-2"/>
        </c:manualLayout>
      </c:layout>
      <c:overlay val="1"/>
    </c:legend>
    <c:plotVisOnly val="1"/>
    <c:dispBlanksAs val="gap"/>
    <c:showDLblsOverMax val="1"/>
  </c:chart>
  <c:txPr>
    <a:bodyPr/>
    <a:lstStyle/>
    <a:p>
      <a:pPr>
        <a:defRPr sz="1800">
          <a:solidFill>
            <a:schemeClr val="accent1">
              <a:lumMod val="75000"/>
            </a:schemeClr>
          </a:solidFill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56725"/>
            <a:ext cx="28892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356725"/>
            <a:ext cx="28892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1FBA09F0-9003-48EC-A553-700E9423E3A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263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2388" y="738188"/>
            <a:ext cx="6564312" cy="36941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8363"/>
            <a:ext cx="5335588" cy="443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56725"/>
            <a:ext cx="28892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56725"/>
            <a:ext cx="28892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3E022F8F-443B-4DB9-900E-6A0585ECAD7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6414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1600" y="762000"/>
            <a:ext cx="65024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648200"/>
            <a:ext cx="4876800" cy="4495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r>
              <a:rPr lang="en-US"/>
              <a:t>Introduce speakers.</a:t>
            </a:r>
          </a:p>
          <a:p>
            <a:endParaRPr lang="en-US"/>
          </a:p>
          <a:p>
            <a:r>
              <a:rPr lang="en-US"/>
              <a:t>Give a quick overview of the company position in the marketplace as of today.</a:t>
            </a:r>
          </a:p>
        </p:txBody>
      </p:sp>
    </p:spTree>
    <p:extLst>
      <p:ext uri="{BB962C8B-B14F-4D97-AF65-F5344CB8AC3E}">
        <p14:creationId xmlns:p14="http://schemas.microsoft.com/office/powerpoint/2010/main" val="1023655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1600" y="762000"/>
            <a:ext cx="65024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648200"/>
            <a:ext cx="4876800" cy="4495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5460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1600" y="762000"/>
            <a:ext cx="65024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648200"/>
            <a:ext cx="4876800" cy="4495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3935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52388" y="738188"/>
            <a:ext cx="6564312" cy="3694112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4678363"/>
            <a:ext cx="5335588" cy="4433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8489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1600" y="762000"/>
            <a:ext cx="65024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648200"/>
            <a:ext cx="4876800" cy="4495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588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1600" y="762000"/>
            <a:ext cx="65024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648200"/>
            <a:ext cx="4876800" cy="4495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5773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1600" y="762000"/>
            <a:ext cx="65024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648200"/>
            <a:ext cx="4876800" cy="4495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76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1600" y="762000"/>
            <a:ext cx="65024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648200"/>
            <a:ext cx="4876800" cy="4495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36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1600" y="762000"/>
            <a:ext cx="65024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648200"/>
            <a:ext cx="4876800" cy="4495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266700" indent="-266700">
              <a:buFont typeface="Wingdings" pitchFamily="2" charset="2"/>
              <a:buChar char="q"/>
            </a:pPr>
            <a:r>
              <a:rPr lang="en-US"/>
              <a:t>Company productivity has increased following staff reductions, implementation of new factory processes and the introduction of new plant and machinery.</a:t>
            </a:r>
          </a:p>
          <a:p>
            <a:pPr marL="266700" indent="-266700">
              <a:buFont typeface="Wingdings" pitchFamily="2" charset="2"/>
              <a:buChar char="q"/>
            </a:pPr>
            <a:r>
              <a:rPr lang="en-US"/>
              <a:t>Although productivity has increased, our overall turnover has decreased, as we have had to reduce prices in order to remain competitive.</a:t>
            </a:r>
          </a:p>
          <a:p>
            <a:pPr marL="266700" indent="-266700">
              <a:buFont typeface="Wingdings" pitchFamily="2" charset="2"/>
              <a:buChar char="q"/>
            </a:pPr>
            <a:r>
              <a:rPr lang="en-US"/>
              <a:t>Due to the improvements in productivity and reductions in borrowing and bad debt, we have seen an increase of 4% in company profits. </a:t>
            </a:r>
          </a:p>
          <a:p>
            <a:pPr marL="266700" indent="-266700">
              <a:buFont typeface="Wingdings" pitchFamily="2" charset="2"/>
              <a:buChar char="q"/>
            </a:pPr>
            <a:r>
              <a:rPr lang="en-US"/>
              <a:t>We are continuing to invest in our overseas factories as the current strength of the pound and our overseas competition continue to place a strain on our UK market share.</a:t>
            </a:r>
          </a:p>
          <a:p>
            <a:pPr marL="266700" indent="-266700">
              <a:buFont typeface="Wingdings" pitchFamily="2" charset="2"/>
              <a:buChar char="q"/>
            </a:pPr>
            <a:r>
              <a:rPr lang="en-US"/>
              <a:t>The earnings per share in this financial year are 40.5p.</a:t>
            </a:r>
          </a:p>
          <a:p>
            <a:pPr marL="266700" indent="-266700">
              <a:buFont typeface="Wingdings" pitchFamily="2" charset="2"/>
              <a:buChar char="q"/>
            </a:pPr>
            <a:r>
              <a:rPr lang="en-US"/>
              <a:t>We are allocating 21p per share for the final dividend. Added to the interim dividend of 12p per share, this will make a total of 33p per share for the financial year.</a:t>
            </a:r>
          </a:p>
          <a:p>
            <a:pPr marL="266700" indent="-266700"/>
            <a:endParaRPr lang="en-US"/>
          </a:p>
          <a:p>
            <a:pPr marL="266700" indent="-266700"/>
            <a:endParaRPr lang="en-US"/>
          </a:p>
          <a:p>
            <a:pPr marL="266700" indent="-26670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52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1600" y="762000"/>
            <a:ext cx="65024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648200"/>
            <a:ext cx="4876800" cy="4495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55600" indent="-355600">
              <a:buFont typeface="Wingdings" pitchFamily="2" charset="2"/>
              <a:buChar char="q"/>
            </a:pPr>
            <a:r>
              <a:rPr lang="en-US"/>
              <a:t>There is no intention to reduce UK manpower any further.</a:t>
            </a:r>
          </a:p>
          <a:p>
            <a:pPr marL="355600" indent="-355600">
              <a:buFont typeface="Wingdings" pitchFamily="2" charset="2"/>
              <a:buChar char="q"/>
            </a:pPr>
            <a:r>
              <a:rPr lang="en-US"/>
              <a:t>We will continuing to invest overseas and will recruit where necessary to fulfill our productivity targets.</a:t>
            </a:r>
          </a:p>
          <a:p>
            <a:pPr marL="355600" indent="-355600">
              <a:buFont typeface="Wingdings" pitchFamily="2" charset="2"/>
              <a:buChar char="q"/>
            </a:pPr>
            <a:r>
              <a:rPr lang="en-US"/>
              <a:t>Opportunities for overseas relocation will continue to be available for the foreseeable future.</a:t>
            </a:r>
          </a:p>
          <a:p>
            <a:pPr marL="355600" indent="-35560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240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1600" y="762000"/>
            <a:ext cx="65024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648200"/>
            <a:ext cx="4876800" cy="4495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305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1600" y="762000"/>
            <a:ext cx="65024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648200"/>
            <a:ext cx="4876800" cy="4495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658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1600" y="762000"/>
            <a:ext cx="65024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648200"/>
            <a:ext cx="4876800" cy="4495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60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1600" y="762000"/>
            <a:ext cx="65024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648200"/>
            <a:ext cx="4876800" cy="4495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986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1600" y="762000"/>
            <a:ext cx="6502400" cy="3657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648200"/>
            <a:ext cx="4876800" cy="4495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057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32B6D9-5D82-4CCD-9722-1C7D2DE63CB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009A0A-71AD-4F16-8D7C-725AA020170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47B53-C53D-4D9D-A61F-45D14291809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907206-0C3C-4EA7-9053-6EE052DE74B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50401" y="0"/>
            <a:ext cx="2527300" cy="6165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68501" y="0"/>
            <a:ext cx="7378700" cy="6165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44A4F-9E00-40F4-A264-1801575E53D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B84B96D-141F-4425-80F4-4DCBD089AA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721371"/>
      </p:ext>
    </p:extLst>
  </p:cSld>
  <p:clrMapOvr>
    <a:masterClrMapping/>
  </p:clrMapOvr>
  <p:transition>
    <p:fade/>
  </p:transition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E328-F62C-4355-AC20-505A082ED7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501817"/>
      </p:ext>
    </p:extLst>
  </p:cSld>
  <p:clrMapOvr>
    <a:masterClrMapping/>
  </p:clrMapOvr>
  <p:transition>
    <p:fade/>
  </p:transition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7444486-5283-4799-8CD9-CBC026B0DB9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172431"/>
      </p:ext>
    </p:extLst>
  </p:cSld>
  <p:clrMapOvr>
    <a:masterClrMapping/>
  </p:clrMapOvr>
  <p:transition>
    <p:fade/>
  </p:transition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6F86CB4-77CD-438F-AB96-6F7210FD9F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189006"/>
      </p:ext>
    </p:extLst>
  </p:cSld>
  <p:clrMapOvr>
    <a:masterClrMapping/>
  </p:clrMapOvr>
  <p:transition>
    <p:fade/>
  </p:transition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ED07187-F26A-46D7-BA95-954FC0BDB3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86574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6400" y="274638"/>
            <a:ext cx="2895600" cy="65833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483600" cy="6583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D7171-894C-40B0-86F3-1872F5638FD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138470"/>
      </p:ext>
    </p:extLst>
  </p:cSld>
  <p:clrMapOvr>
    <a:masterClrMapping/>
  </p:clrMapOvr>
  <p:transition>
    <p:fade/>
  </p:transition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B6D9-5D82-4CCD-9722-1C7D2DE63CB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465692"/>
      </p:ext>
    </p:extLst>
  </p:cSld>
  <p:clrMapOvr>
    <a:masterClrMapping/>
  </p:clrMapOvr>
  <p:transition>
    <p:fade/>
  </p:transition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09A0A-71AD-4F16-8D7C-725AA02017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529053"/>
      </p:ext>
    </p:extLst>
  </p:cSld>
  <p:clrMapOvr>
    <a:masterClrMapping/>
  </p:clrMapOvr>
  <p:transition>
    <p:fade/>
  </p:transition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B647B53-C53D-4D9D-A61F-45D14291809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405804"/>
      </p:ext>
    </p:extLst>
  </p:cSld>
  <p:clrMapOvr>
    <a:masterClrMapping/>
  </p:clrMapOvr>
  <p:transition>
    <p:fade/>
  </p:transition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9416B5-E98D-4E02-AA7C-F49F53A0A89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0323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9416B5-E98D-4E02-AA7C-F49F53A0A89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192527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9416B5-E98D-4E02-AA7C-F49F53A0A89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20385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9416B5-E98D-4E02-AA7C-F49F53A0A89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326229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9416B5-E98D-4E02-AA7C-F49F53A0A89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32952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07206-0C3C-4EA7-9053-6EE052DE74B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681567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533400"/>
            <a:ext cx="10261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016000" y="1905000"/>
            <a:ext cx="10261600" cy="40386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16000" y="6391275"/>
            <a:ext cx="27432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70400" y="6403975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44000" y="64008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5D6E689-2FE5-4008-B4F6-7C94AF19BC5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44A4F-9E00-40F4-A264-1801575E53D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78324"/>
      </p:ext>
    </p:extLst>
  </p:cSld>
  <p:clrMapOvr>
    <a:masterClrMapping/>
  </p:clrMapOvr>
  <p:transition>
    <p:fade/>
  </p:transition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533400"/>
            <a:ext cx="10261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016000" y="1905000"/>
            <a:ext cx="10261600" cy="40386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16000" y="6391275"/>
            <a:ext cx="27432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70400" y="6403975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44000" y="64008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5D6E689-2FE5-4008-B4F6-7C94AF19BC5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839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8" name="Picture 8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50384" y="1700213"/>
            <a:ext cx="10896600" cy="723900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79551" y="3617914"/>
            <a:ext cx="9840383" cy="674687"/>
          </a:xfrm>
        </p:spPr>
        <p:txBody>
          <a:bodyPr/>
          <a:lstStyle>
            <a:lvl1pPr marL="0" indent="0"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 build="p">
        <p:tmplLst>
          <p:tmpl lvl="1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512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12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512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3FF98D-017E-4365-AAF8-CCCB572386F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74CDE6-66E2-48DB-8928-3AB4ED22624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341438"/>
            <a:ext cx="5558367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2767" y="1341438"/>
            <a:ext cx="5560484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4E124-BD4E-486C-86AF-29157326C2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F2B0C-E04C-4BB4-BF0D-86DD1E0FB43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BEC763-BD2D-42F9-A48D-315C461ED9A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057EC-17F6-4E59-BFFD-BF2594FCA17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1C947-5A02-4429-9ED9-098C93613C7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DD0FD3-1BA8-487F-B923-D84D658C3E2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8E6099-6450-492E-9CAF-977439DC790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82101" y="85726"/>
            <a:ext cx="2851151" cy="57816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4417" y="85726"/>
            <a:ext cx="8354483" cy="5781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A4556-47ED-480C-9315-D67BAF6EB61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21223-C388-490A-998D-CFF3B298CB7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04A37C-7A32-43F8-8022-E529224E596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0BD95E-17CE-411B-9B2E-0FBE4BB3502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341438"/>
            <a:ext cx="5558367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2767" y="1341438"/>
            <a:ext cx="5560484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D22B53-71FF-495B-AD00-7AB2F8B4211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59F8E-A662-411F-8857-B42F1F85BD3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BEC511-CC00-4FAE-B18F-A754E2101A2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7AB47-604B-49FE-AA8C-EEC0F6AD71A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AF8A2-CFF4-4A62-8D50-A661C8B54B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1B78A-5D41-49DD-9B96-30E0F6F736B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22FD8-B6A2-4D8E-AEE5-43BC3FBD40C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82101" y="85726"/>
            <a:ext cx="2851151" cy="57816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4417" y="85726"/>
            <a:ext cx="8354483" cy="5781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1581F4-2BB4-43D2-A267-68820016D5D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533400"/>
            <a:ext cx="10261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016000" y="1905000"/>
            <a:ext cx="10261600" cy="40386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16000" y="6391275"/>
            <a:ext cx="27432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70400" y="6403975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44000" y="64008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5D6E689-2FE5-4008-B4F6-7C94AF19BC5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04134" y="6681788"/>
            <a:ext cx="42333" cy="17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49667" y="6681788"/>
            <a:ext cx="42333" cy="17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04134" y="6681788"/>
            <a:ext cx="42333" cy="17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49667" y="6681788"/>
            <a:ext cx="42333" cy="17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6400" y="274638"/>
            <a:ext cx="2895600" cy="65833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483600" cy="6583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533400"/>
            <a:ext cx="10261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016000" y="1905000"/>
            <a:ext cx="10261600" cy="40386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16000" y="6391275"/>
            <a:ext cx="27432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70400" y="6403975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44000" y="64008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5D6E689-2FE5-4008-B4F6-7C94AF19BC5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titl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2117725"/>
            <a:ext cx="8890000" cy="723900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55751" y="4611689"/>
            <a:ext cx="9840383" cy="560387"/>
          </a:xfrm>
        </p:spPr>
        <p:txBody>
          <a:bodyPr/>
          <a:lstStyle>
            <a:lvl1pPr marL="0" indent="0"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5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 build="p">
        <p:tmplLst>
          <p:tmpl lvl="1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512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12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512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BD7A0-71F0-479F-8EFE-9230AD44B89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5CE3FF-B76D-4881-86E3-C36DBA0EC41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8500" y="1639888"/>
            <a:ext cx="4842933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14634" y="1639888"/>
            <a:ext cx="4842933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B4466-5C34-4E97-ACC8-0B838CCEDE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D2747-4989-4CB0-AE90-67D01D1C405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A000D-4060-428B-B662-43B7E684653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E773F3-AD23-462F-907F-5B919444AE9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2D695-836D-4F0B-9DAE-85A048EF89C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43197E-1D06-498B-B864-B446DC92725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E57F1D-4A59-4E50-B573-6E1D5303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50401" y="0"/>
            <a:ext cx="2527300" cy="6165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68501" y="0"/>
            <a:ext cx="7378700" cy="6165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3F1BA8-CBFA-468F-8B1A-799C5351B52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4B96D-141F-4425-80F4-4DCBD089AA2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0E328-F62C-4355-AC20-505A082ED7A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44486-5283-4799-8CD9-CBC026B0DB9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8500" y="1639888"/>
            <a:ext cx="4842933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14634" y="1639888"/>
            <a:ext cx="4842933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F86CB4-77CD-438F-AB96-6F7210FD9F6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07187-F26A-46D7-BA95-954FC0BDB3D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D7171-894C-40B0-86F3-1872F5638FD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32B6D9-5D82-4CCD-9722-1C7D2DE63CB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009A0A-71AD-4F16-8D7C-725AA020170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47B53-C53D-4D9D-A61F-45D14291809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907206-0C3C-4EA7-9053-6EE052DE74B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50401" y="0"/>
            <a:ext cx="2527300" cy="6165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68501" y="0"/>
            <a:ext cx="7378700" cy="6165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44A4F-9E00-40F4-A264-1801575E53D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533400"/>
            <a:ext cx="10261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016000" y="1905000"/>
            <a:ext cx="10261600" cy="40386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16000" y="6391275"/>
            <a:ext cx="27432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70400" y="6403975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44000" y="64008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5D6E689-2FE5-4008-B4F6-7C94AF19BC5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04134" y="6681788"/>
            <a:ext cx="42333" cy="17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49667" y="6681788"/>
            <a:ext cx="42333" cy="17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6400" y="274638"/>
            <a:ext cx="2895600" cy="65833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483600" cy="6583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533400"/>
            <a:ext cx="10261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016000" y="1905000"/>
            <a:ext cx="10261600" cy="40386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16000" y="6391275"/>
            <a:ext cx="27432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70400" y="6403975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44000" y="64008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5D6E689-2FE5-4008-B4F6-7C94AF19BC5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titl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2117725"/>
            <a:ext cx="8890000" cy="723900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55751" y="4611689"/>
            <a:ext cx="9840383" cy="560387"/>
          </a:xfrm>
        </p:spPr>
        <p:txBody>
          <a:bodyPr/>
          <a:lstStyle>
            <a:lvl1pPr marL="0" indent="0"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5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 build="p">
        <p:tmplLst>
          <p:tmpl lvl="1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512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12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512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BD7A0-71F0-479F-8EFE-9230AD44B89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5CE3FF-B76D-4881-86E3-C36DBA0EC41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8500" y="1639888"/>
            <a:ext cx="4842933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14634" y="1639888"/>
            <a:ext cx="4842933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B4466-5C34-4E97-ACC8-0B838CCEDE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D2747-4989-4CB0-AE90-67D01D1C405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A000D-4060-428B-B662-43B7E684653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E773F3-AD23-462F-907F-5B919444AE9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2D695-836D-4F0B-9DAE-85A048EF89C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43197E-1D06-498B-B864-B446DC92725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E57F1D-4A59-4E50-B573-6E1D5303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50401" y="0"/>
            <a:ext cx="2527300" cy="6165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68501" y="0"/>
            <a:ext cx="7378700" cy="6165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3F1BA8-CBFA-468F-8B1A-799C5351B52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4B96D-141F-4425-80F4-4DCBD089AA2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0E328-F62C-4355-AC20-505A082ED7A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44486-5283-4799-8CD9-CBC026B0DB9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8500" y="1639888"/>
            <a:ext cx="4842933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14634" y="1639888"/>
            <a:ext cx="4842933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F86CB4-77CD-438F-AB96-6F7210FD9F6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07187-F26A-46D7-BA95-954FC0BDB3D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D7171-894C-40B0-86F3-1872F5638FD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13" Type="http://schemas.openxmlformats.org/officeDocument/2006/relationships/slideLayout" Target="../slideLayouts/slideLayout117.xml"/><Relationship Id="rId18" Type="http://schemas.openxmlformats.org/officeDocument/2006/relationships/theme" Target="../theme/theme10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12" Type="http://schemas.openxmlformats.org/officeDocument/2006/relationships/slideLayout" Target="../slideLayouts/slideLayout116.xml"/><Relationship Id="rId17" Type="http://schemas.openxmlformats.org/officeDocument/2006/relationships/slideLayout" Target="../slideLayouts/slideLayout121.xml"/><Relationship Id="rId2" Type="http://schemas.openxmlformats.org/officeDocument/2006/relationships/slideLayout" Target="../slideLayouts/slideLayout106.xml"/><Relationship Id="rId16" Type="http://schemas.openxmlformats.org/officeDocument/2006/relationships/slideLayout" Target="../slideLayouts/slideLayout120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109.xml"/><Relationship Id="rId15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Relationship Id="rId14" Type="http://schemas.openxmlformats.org/officeDocument/2006/relationships/slideLayout" Target="../slideLayouts/slideLayout11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4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Relationship Id="rId14" Type="http://schemas.openxmlformats.org/officeDocument/2006/relationships/image" Target="../media/image7.jpe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2" Type="http://schemas.openxmlformats.org/officeDocument/2006/relationships/slideLayout" Target="../slideLayouts/slideLayout7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image" Target="../media/image1.jpe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0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85.xml"/><Relationship Id="rId7" Type="http://schemas.openxmlformats.org/officeDocument/2006/relationships/slideLayout" Target="../slideLayouts/slideLayout89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4.xml"/><Relationship Id="rId1" Type="http://schemas.openxmlformats.org/officeDocument/2006/relationships/slideLayout" Target="../slideLayouts/slideLayout83.xml"/><Relationship Id="rId6" Type="http://schemas.openxmlformats.org/officeDocument/2006/relationships/slideLayout" Target="../slideLayouts/slideLayout88.xml"/><Relationship Id="rId11" Type="http://schemas.openxmlformats.org/officeDocument/2006/relationships/slideLayout" Target="../slideLayouts/slideLayout93.xml"/><Relationship Id="rId5" Type="http://schemas.openxmlformats.org/officeDocument/2006/relationships/slideLayout" Target="../slideLayouts/slideLayout87.xml"/><Relationship Id="rId10" Type="http://schemas.openxmlformats.org/officeDocument/2006/relationships/slideLayout" Target="../slideLayouts/slideLayout92.xml"/><Relationship Id="rId4" Type="http://schemas.openxmlformats.org/officeDocument/2006/relationships/slideLayout" Target="../slideLayouts/slideLayout86.xml"/><Relationship Id="rId9" Type="http://schemas.openxmlformats.org/officeDocument/2006/relationships/slideLayout" Target="../slideLayouts/slideLayout91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1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96.xml"/><Relationship Id="rId7" Type="http://schemas.openxmlformats.org/officeDocument/2006/relationships/slideLayout" Target="../slideLayouts/slideLayout100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5.xml"/><Relationship Id="rId1" Type="http://schemas.openxmlformats.org/officeDocument/2006/relationships/slideLayout" Target="../slideLayouts/slideLayout94.xml"/><Relationship Id="rId6" Type="http://schemas.openxmlformats.org/officeDocument/2006/relationships/slideLayout" Target="../slideLayouts/slideLayout99.xml"/><Relationship Id="rId11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98.xml"/><Relationship Id="rId10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97.xml"/><Relationship Id="rId9" Type="http://schemas.openxmlformats.org/officeDocument/2006/relationships/slideLayout" Target="../slideLayouts/slideLayout10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48" name="Picture 16" descr="tmp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pic>
        <p:nvPicPr>
          <p:cNvPr id="44049" name="Picture 17" descr="text"/>
          <p:cNvPicPr>
            <a:picLocks noChangeAspect="1" noChangeArrowheads="1"/>
          </p:cNvPicPr>
          <p:nvPr/>
        </p:nvPicPr>
        <p:blipFill>
          <a:blip r:embed="rId15"/>
          <a:srcRect b="19464"/>
          <a:stretch>
            <a:fillRect/>
          </a:stretch>
        </p:blipFill>
        <p:spPr bwMode="auto">
          <a:xfrm>
            <a:off x="1153584" y="1557339"/>
            <a:ext cx="10972800" cy="3671887"/>
          </a:xfrm>
          <a:prstGeom prst="rect">
            <a:avLst/>
          </a:prstGeom>
          <a:noFill/>
        </p:spPr>
      </p:pic>
      <p:pic>
        <p:nvPicPr>
          <p:cNvPr id="44050" name="Picture 18" descr="Title Bar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-2117" y="1"/>
            <a:ext cx="12192001" cy="847725"/>
          </a:xfrm>
          <a:prstGeom prst="rect">
            <a:avLst/>
          </a:prstGeom>
          <a:noFill/>
        </p:spPr>
      </p:pic>
      <p:sp>
        <p:nvSpPr>
          <p:cNvPr id="44051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904133" y="6681788"/>
            <a:ext cx="287867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4052" name="Text Box 20"/>
          <p:cNvSpPr txBox="1">
            <a:spLocks noChangeArrowheads="1"/>
          </p:cNvSpPr>
          <p:nvPr/>
        </p:nvSpPr>
        <p:spPr bwMode="auto">
          <a:xfrm>
            <a:off x="508001" y="188913"/>
            <a:ext cx="971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chemeClr val="tx2"/>
                </a:solidFill>
                <a:latin typeface="AvantGarde Bk BT" pitchFamily="34" charset="0"/>
              </a:rPr>
              <a:t>Using your m62 template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9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900">
          <a:solidFill>
            <a:schemeClr val="tx1"/>
          </a:solidFill>
          <a:latin typeface="+mn-lt"/>
        </a:defRPr>
      </a:lvl3pPr>
      <a:lvl4pPr marL="1550988" indent="-228600" algn="l" rtl="0" eaLnBrk="1" fontAlgn="base" hangingPunct="1">
        <a:spcBef>
          <a:spcPct val="20000"/>
        </a:spcBef>
        <a:spcAft>
          <a:spcPct val="0"/>
        </a:spcAft>
        <a:buChar char="–"/>
        <a:defRPr sz="900">
          <a:solidFill>
            <a:schemeClr val="tx1"/>
          </a:solidFill>
          <a:latin typeface="+mn-lt"/>
        </a:defRPr>
      </a:lvl4pPr>
      <a:lvl5pPr marL="1958975" indent="-228600" algn="l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5pPr>
      <a:lvl6pPr marL="2416175" indent="-228600" algn="l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6pPr>
      <a:lvl7pPr marL="2873375" indent="-228600" algn="l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7pPr>
      <a:lvl8pPr marL="3330575" indent="-228600" algn="l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8pPr>
      <a:lvl9pPr marL="3787775" indent="-228600" algn="l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17-Jan-16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275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  <p:sldLayoutId id="2147483856" r:id="rId12"/>
    <p:sldLayoutId id="2147483857" r:id="rId13"/>
    <p:sldLayoutId id="2147483858" r:id="rId14"/>
    <p:sldLayoutId id="2147483859" r:id="rId15"/>
    <p:sldLayoutId id="2147483860" r:id="rId16"/>
    <p:sldLayoutId id="2147483861" r:id="rId17"/>
  </p:sldLayoutIdLst>
  <p:transition>
    <p:fad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21" name="Picture 25" descr="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4113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24417" y="85726"/>
            <a:ext cx="9889067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341438"/>
            <a:ext cx="11322051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63751" y="6438900"/>
            <a:ext cx="1386416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14384" y="6438900"/>
            <a:ext cx="4959349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117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537951" y="6438900"/>
            <a:ext cx="91228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A85E0F08-9924-4FF4-9EC8-607D82A34F8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3" grpId="0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554" name="Picture 2" descr="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7955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24417" y="85726"/>
            <a:ext cx="9889067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7955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341438"/>
            <a:ext cx="11322051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27955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63751" y="6438900"/>
            <a:ext cx="1386416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27955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14384" y="6438900"/>
            <a:ext cx="4959349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27955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537951" y="6438900"/>
            <a:ext cx="91228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3D2B56DF-B2DC-4198-A7FE-7EB63835651C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279560" name="Picture 8" descr="1"/>
          <p:cNvPicPr>
            <a:picLocks noChangeAspect="1" noChangeArrowheads="1"/>
          </p:cNvPicPr>
          <p:nvPr/>
        </p:nvPicPr>
        <p:blipFill>
          <a:blip r:embed="rId15"/>
          <a:srcRect l="2078" t="-250000"/>
          <a:stretch>
            <a:fillRect/>
          </a:stretch>
        </p:blipFill>
        <p:spPr bwMode="auto">
          <a:xfrm>
            <a:off x="505885" y="404813"/>
            <a:ext cx="9078383" cy="1000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9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2567" name="Picture 7" descr="tmp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pic>
        <p:nvPicPr>
          <p:cNvPr id="322568" name="Picture 8" descr="text"/>
          <p:cNvPicPr>
            <a:picLocks noChangeAspect="1" noChangeArrowheads="1"/>
          </p:cNvPicPr>
          <p:nvPr/>
        </p:nvPicPr>
        <p:blipFill>
          <a:blip r:embed="rId15"/>
          <a:srcRect b="19464"/>
          <a:stretch>
            <a:fillRect/>
          </a:stretch>
        </p:blipFill>
        <p:spPr bwMode="auto">
          <a:xfrm>
            <a:off x="1153584" y="1557339"/>
            <a:ext cx="10972800" cy="3671887"/>
          </a:xfrm>
          <a:prstGeom prst="rect">
            <a:avLst/>
          </a:prstGeom>
          <a:noFill/>
        </p:spPr>
      </p:pic>
      <p:pic>
        <p:nvPicPr>
          <p:cNvPr id="322569" name="Picture 9" descr="Title Bar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-2117" y="1"/>
            <a:ext cx="12192001" cy="847725"/>
          </a:xfrm>
          <a:prstGeom prst="rect">
            <a:avLst/>
          </a:prstGeom>
          <a:noFill/>
        </p:spPr>
      </p:pic>
      <p:sp>
        <p:nvSpPr>
          <p:cNvPr id="32257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904133" y="6681788"/>
            <a:ext cx="287867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322571" name="Text Box 11"/>
          <p:cNvSpPr txBox="1">
            <a:spLocks noChangeArrowheads="1"/>
          </p:cNvSpPr>
          <p:nvPr/>
        </p:nvSpPr>
        <p:spPr bwMode="auto">
          <a:xfrm>
            <a:off x="508001" y="188913"/>
            <a:ext cx="971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chemeClr val="tx2"/>
                </a:solidFill>
                <a:latin typeface="AvantGarde Bk BT" pitchFamily="34" charset="0"/>
              </a:rPr>
              <a:t>Using your m62 template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2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9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900">
          <a:solidFill>
            <a:schemeClr val="tx1"/>
          </a:solidFill>
          <a:latin typeface="+mn-lt"/>
        </a:defRPr>
      </a:lvl3pPr>
      <a:lvl4pPr marL="1550988" indent="-228600" algn="l" rtl="0" eaLnBrk="1" fontAlgn="base" hangingPunct="1">
        <a:spcBef>
          <a:spcPct val="20000"/>
        </a:spcBef>
        <a:spcAft>
          <a:spcPct val="0"/>
        </a:spcAft>
        <a:buChar char="–"/>
        <a:defRPr sz="900">
          <a:solidFill>
            <a:schemeClr val="tx1"/>
          </a:solidFill>
          <a:latin typeface="+mn-lt"/>
        </a:defRPr>
      </a:lvl4pPr>
      <a:lvl5pPr marL="1958975" indent="-228600" algn="l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5pPr>
      <a:lvl6pPr marL="2416175" indent="-228600" algn="l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6pPr>
      <a:lvl7pPr marL="2873375" indent="-228600" algn="l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7pPr>
      <a:lvl8pPr marL="3330575" indent="-228600" algn="l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8pPr>
      <a:lvl9pPr marL="3787775" indent="-228600" algn="l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2" name="Picture 16" descr="background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388785" y="1"/>
            <a:ext cx="8688916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68500" y="1639888"/>
            <a:ext cx="988906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8233" y="6496050"/>
            <a:ext cx="2844800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75885" y="6505576"/>
            <a:ext cx="620183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67476"/>
            <a:ext cx="527051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307E00F1-E106-4CB0-9CFF-7BC61140C90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  <p:txStyles>
    <p:titleStyle>
      <a:lvl1pPr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6178" name="Picture 2" descr="background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30617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388785" y="1"/>
            <a:ext cx="8688916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3061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8233" y="6496050"/>
            <a:ext cx="2844800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3061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75885" y="6505576"/>
            <a:ext cx="620183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3061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67476"/>
            <a:ext cx="527051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9B9416B5-E98D-4E02-AA7C-F49F53A0A89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0618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68500" y="1639888"/>
            <a:ext cx="988906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824" r:id="rId12"/>
  </p:sldLayoutIdLst>
  <p:transition>
    <p:fade/>
  </p:transition>
  <p:txStyles>
    <p:titleStyle>
      <a:lvl1pPr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2567" name="Picture 7" descr="tmp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pic>
        <p:nvPicPr>
          <p:cNvPr id="322568" name="Picture 8" descr="text"/>
          <p:cNvPicPr>
            <a:picLocks noChangeAspect="1" noChangeArrowheads="1"/>
          </p:cNvPicPr>
          <p:nvPr/>
        </p:nvPicPr>
        <p:blipFill>
          <a:blip r:embed="rId15"/>
          <a:srcRect b="19464"/>
          <a:stretch>
            <a:fillRect/>
          </a:stretch>
        </p:blipFill>
        <p:spPr bwMode="auto">
          <a:xfrm>
            <a:off x="1153584" y="1557339"/>
            <a:ext cx="10972800" cy="3671887"/>
          </a:xfrm>
          <a:prstGeom prst="rect">
            <a:avLst/>
          </a:prstGeom>
          <a:noFill/>
        </p:spPr>
      </p:pic>
      <p:pic>
        <p:nvPicPr>
          <p:cNvPr id="322569" name="Picture 9" descr="Title Bar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-2117" y="1"/>
            <a:ext cx="12192001" cy="847725"/>
          </a:xfrm>
          <a:prstGeom prst="rect">
            <a:avLst/>
          </a:prstGeom>
          <a:noFill/>
        </p:spPr>
      </p:pic>
      <p:sp>
        <p:nvSpPr>
          <p:cNvPr id="32257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904133" y="6681788"/>
            <a:ext cx="287867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322571" name="Text Box 11"/>
          <p:cNvSpPr txBox="1">
            <a:spLocks noChangeArrowheads="1"/>
          </p:cNvSpPr>
          <p:nvPr/>
        </p:nvSpPr>
        <p:spPr bwMode="auto">
          <a:xfrm>
            <a:off x="508001" y="188913"/>
            <a:ext cx="971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chemeClr val="tx2"/>
                </a:solidFill>
                <a:latin typeface="AvantGarde Bk BT" pitchFamily="34" charset="0"/>
              </a:rPr>
              <a:t>Using your m62 template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2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9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900">
          <a:solidFill>
            <a:schemeClr val="tx1"/>
          </a:solidFill>
          <a:latin typeface="+mn-lt"/>
        </a:defRPr>
      </a:lvl3pPr>
      <a:lvl4pPr marL="1550988" indent="-228600" algn="l" rtl="0" eaLnBrk="1" fontAlgn="base" hangingPunct="1">
        <a:spcBef>
          <a:spcPct val="20000"/>
        </a:spcBef>
        <a:spcAft>
          <a:spcPct val="0"/>
        </a:spcAft>
        <a:buChar char="–"/>
        <a:defRPr sz="900">
          <a:solidFill>
            <a:schemeClr val="tx1"/>
          </a:solidFill>
          <a:latin typeface="+mn-lt"/>
        </a:defRPr>
      </a:lvl4pPr>
      <a:lvl5pPr marL="1958975" indent="-228600" algn="l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5pPr>
      <a:lvl6pPr marL="2416175" indent="-228600" algn="l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6pPr>
      <a:lvl7pPr marL="2873375" indent="-228600" algn="l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7pPr>
      <a:lvl8pPr marL="3330575" indent="-228600" algn="l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8pPr>
      <a:lvl9pPr marL="3787775" indent="-228600" algn="l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2" name="Picture 16" descr="background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388785" y="1"/>
            <a:ext cx="8688916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68500" y="1639888"/>
            <a:ext cx="988906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8233" y="6496050"/>
            <a:ext cx="2844800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75885" y="6505576"/>
            <a:ext cx="620183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67476"/>
            <a:ext cx="527051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307E00F1-E106-4CB0-9CFF-7BC61140C90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  <p:txStyles>
    <p:titleStyle>
      <a:lvl1pPr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6178" name="Picture 2" descr="background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30617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388785" y="1"/>
            <a:ext cx="8688916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3061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8233" y="6496050"/>
            <a:ext cx="2844800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3061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75885" y="6505576"/>
            <a:ext cx="620183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3061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67476"/>
            <a:ext cx="527051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9B9416B5-E98D-4E02-AA7C-F49F53A0A89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0618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68500" y="1639888"/>
            <a:ext cx="988906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6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6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9" grpId="0"/>
    </p:bldLst>
  </p:timing>
  <p:txStyles>
    <p:titleStyle>
      <a:lvl1pPr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Financial Report</a:t>
            </a: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RAP Communications plc</a:t>
            </a:r>
            <a:endParaRPr lang="en-GB" dirty="0"/>
          </a:p>
        </p:txBody>
      </p:sp>
    </p:spTree>
  </p:cSld>
  <p:clrMapOvr>
    <a:masterClrMapping/>
  </p:clrMapOvr>
  <p:transition spd="slow">
    <p:comb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Balance Sheet</a:t>
            </a:r>
            <a:endParaRPr lang="en-GB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Assets</a:t>
            </a:r>
          </a:p>
          <a:p>
            <a:pPr lvl="1"/>
            <a:r>
              <a:rPr lang="en-GB" smtClean="0"/>
              <a:t>Machinery and Plant £58m</a:t>
            </a:r>
          </a:p>
          <a:p>
            <a:r>
              <a:rPr lang="en-GB" smtClean="0"/>
              <a:t>Liabilities</a:t>
            </a:r>
          </a:p>
          <a:p>
            <a:pPr lvl="1"/>
            <a:r>
              <a:rPr lang="en-GB" smtClean="0"/>
              <a:t>£20m in loans and investments</a:t>
            </a:r>
            <a:endParaRPr lang="en-GB" dirty="0"/>
          </a:p>
        </p:txBody>
      </p:sp>
    </p:spTree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Looking Ahead</a:t>
            </a: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Goals for next period</a:t>
            </a:r>
          </a:p>
          <a:p>
            <a:pPr lvl="1"/>
            <a:r>
              <a:rPr lang="en-GB" smtClean="0"/>
              <a:t>Secure the four UK supply contracts</a:t>
            </a:r>
          </a:p>
          <a:p>
            <a:pPr lvl="1"/>
            <a:r>
              <a:rPr lang="en-GB" smtClean="0"/>
              <a:t>Increase UK customer portfolio by 5%</a:t>
            </a:r>
          </a:p>
          <a:p>
            <a:pPr lvl="1"/>
            <a:r>
              <a:rPr lang="en-GB" smtClean="0"/>
              <a:t>Increase Overseas customer portfolio by 10%</a:t>
            </a:r>
          </a:p>
          <a:p>
            <a:pPr lvl="1"/>
            <a:r>
              <a:rPr lang="en-GB" smtClean="0"/>
              <a:t>Increase Overseas manpower levels in line with productivity demands</a:t>
            </a:r>
            <a:endParaRPr lang="en-GB" dirty="0"/>
          </a:p>
        </p:txBody>
      </p:sp>
    </p:spTree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89213" y="2822403"/>
            <a:ext cx="8915399" cy="2262781"/>
          </a:xfrm>
        </p:spPr>
        <p:txBody>
          <a:bodyPr/>
          <a:lstStyle/>
          <a:p>
            <a:r>
              <a:rPr lang="en-GB" dirty="0" smtClean="0"/>
              <a:t>The Competition</a:t>
            </a:r>
            <a:endParaRPr lang="en-GB" dirty="0"/>
          </a:p>
        </p:txBody>
      </p:sp>
    </p:spTree>
  </p:cSld>
  <p:clrMapOvr>
    <a:masterClrMapping/>
  </p:clrMapOvr>
  <p:transition spd="slow">
    <p:comb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Competition</a:t>
            </a:r>
            <a:endParaRPr lang="en-GB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Our main competitors have also seen reductions in UK market</a:t>
            </a:r>
          </a:p>
          <a:p>
            <a:pPr lvl="1"/>
            <a:r>
              <a:rPr lang="en-GB" smtClean="0"/>
              <a:t>Decline of UK sales overall 8%</a:t>
            </a:r>
          </a:p>
          <a:p>
            <a:pPr lvl="1"/>
            <a:r>
              <a:rPr lang="en-GB" smtClean="0"/>
              <a:t>Increase in Overseas sales overall 15%</a:t>
            </a:r>
          </a:p>
          <a:p>
            <a:r>
              <a:rPr lang="en-GB" smtClean="0"/>
              <a:t>The number of companies operating in this sector of industry has fallen by 5%</a:t>
            </a:r>
          </a:p>
          <a:p>
            <a:r>
              <a:rPr lang="en-GB" smtClean="0"/>
              <a:t>No known new operators</a:t>
            </a:r>
            <a:endParaRPr lang="en-GB" dirty="0"/>
          </a:p>
        </p:txBody>
      </p:sp>
    </p:spTree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Conclusion</a:t>
            </a:r>
            <a:endParaRPr lang="en-GB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Profits are not as high as expected</a:t>
            </a:r>
          </a:p>
          <a:p>
            <a:r>
              <a:rPr lang="en-GB" smtClean="0"/>
              <a:t>The UK business needs further streamlining</a:t>
            </a:r>
          </a:p>
          <a:p>
            <a:r>
              <a:rPr lang="en-GB" smtClean="0"/>
              <a:t>Opportunities will be available to employees wishing to work overseas</a:t>
            </a:r>
            <a:endParaRPr lang="en-GB" dirty="0"/>
          </a:p>
        </p:txBody>
      </p:sp>
    </p:spTree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589213" y="2852936"/>
            <a:ext cx="8915399" cy="2262781"/>
          </a:xfrm>
        </p:spPr>
        <p:txBody>
          <a:bodyPr/>
          <a:lstStyle/>
          <a:p>
            <a:r>
              <a:rPr lang="en-GB" dirty="0" smtClean="0"/>
              <a:t>Question Time ?</a:t>
            </a:r>
            <a:endParaRPr lang="en-GB" dirty="0"/>
          </a:p>
        </p:txBody>
      </p:sp>
    </p:spTree>
  </p:cSld>
  <p:clrMapOvr>
    <a:masterClrMapping/>
  </p:clrMapOvr>
  <p:transition spd="slow"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Agenda</a:t>
            </a:r>
            <a:endParaRPr lang="en-GB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GB" sz="2400" dirty="0" smtClean="0"/>
              <a:t>Overview</a:t>
            </a:r>
          </a:p>
          <a:p>
            <a:r>
              <a:rPr lang="en-GB" sz="2400" dirty="0" smtClean="0"/>
              <a:t>Growth for year</a:t>
            </a:r>
          </a:p>
          <a:p>
            <a:r>
              <a:rPr lang="en-GB" sz="2400" dirty="0" smtClean="0"/>
              <a:t>Revenue</a:t>
            </a:r>
          </a:p>
          <a:p>
            <a:r>
              <a:rPr lang="en-GB" sz="2400" dirty="0" smtClean="0"/>
              <a:t>The Competition</a:t>
            </a:r>
          </a:p>
          <a:p>
            <a:r>
              <a:rPr lang="en-GB" sz="2400" dirty="0" smtClean="0"/>
              <a:t>Key Initiatives</a:t>
            </a:r>
          </a:p>
          <a:p>
            <a:r>
              <a:rPr lang="en-GB" sz="2400" dirty="0" smtClean="0"/>
              <a:t>The Balance Sheet</a:t>
            </a:r>
          </a:p>
          <a:p>
            <a:r>
              <a:rPr lang="en-GB" sz="2400" dirty="0" smtClean="0"/>
              <a:t>Looking Ahead</a:t>
            </a:r>
          </a:p>
          <a:p>
            <a:r>
              <a:rPr lang="en-GB" sz="2400" dirty="0" smtClean="0"/>
              <a:t>Conclusion</a:t>
            </a:r>
          </a:p>
          <a:p>
            <a:r>
              <a:rPr lang="en-GB" sz="2400" dirty="0" smtClean="0"/>
              <a:t>Question Time</a:t>
            </a:r>
            <a:endParaRPr lang="en-GB" sz="2400" dirty="0"/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Overview</a:t>
            </a: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Company productivity up by 6% on previous year</a:t>
            </a:r>
          </a:p>
          <a:p>
            <a:r>
              <a:rPr lang="en-GB" dirty="0" smtClean="0"/>
              <a:t>Annual Turnover £163m - 3% down on previous year</a:t>
            </a:r>
          </a:p>
          <a:p>
            <a:r>
              <a:rPr lang="en-GB" dirty="0" smtClean="0"/>
              <a:t>Profits up 4% @ £12m</a:t>
            </a:r>
          </a:p>
          <a:p>
            <a:r>
              <a:rPr lang="en-GB" dirty="0" smtClean="0"/>
              <a:t>Investment overseas increased by 4%</a:t>
            </a:r>
          </a:p>
          <a:p>
            <a:r>
              <a:rPr lang="en-GB" dirty="0" smtClean="0"/>
              <a:t>Earnings per share - 40.5p</a:t>
            </a:r>
          </a:p>
          <a:p>
            <a:r>
              <a:rPr lang="en-GB" dirty="0" smtClean="0"/>
              <a:t>Final dividend of 21p per share making a total of 33p on the year</a:t>
            </a:r>
            <a:endParaRPr lang="en-GB" dirty="0"/>
          </a:p>
        </p:txBody>
      </p:sp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Growth</a:t>
            </a: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Sales in UK have seen a decline of 10%</a:t>
            </a:r>
          </a:p>
          <a:p>
            <a:r>
              <a:rPr lang="en-GB" smtClean="0"/>
              <a:t>Investment overseas has paid off with sales up by 20%</a:t>
            </a:r>
          </a:p>
          <a:p>
            <a:r>
              <a:rPr lang="en-GB" smtClean="0"/>
              <a:t>UK manpower has been decreased by 15%</a:t>
            </a:r>
          </a:p>
          <a:p>
            <a:r>
              <a:rPr lang="en-GB" smtClean="0"/>
              <a:t>Overseas manpower has seen a rise of 20%</a:t>
            </a:r>
            <a:endParaRPr lang="en-GB" dirty="0"/>
          </a:p>
        </p:txBody>
      </p:sp>
    </p:spTree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Revenue </a:t>
            </a:r>
            <a:endParaRPr lang="en-GB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Annual Turnover for current year - £163m</a:t>
            </a:r>
          </a:p>
          <a:p>
            <a:r>
              <a:rPr lang="en-GB" smtClean="0"/>
              <a:t>Annual - Turnover for prior year  £168m</a:t>
            </a:r>
          </a:p>
          <a:p>
            <a:r>
              <a:rPr lang="en-GB" smtClean="0"/>
              <a:t>Profits up by 4% @ £12m</a:t>
            </a:r>
          </a:p>
          <a:p>
            <a:pPr lvl="2"/>
            <a:r>
              <a:rPr lang="en-GB" smtClean="0"/>
              <a:t>Cont...</a:t>
            </a:r>
            <a:endParaRPr lang="en-GB" dirty="0"/>
          </a:p>
        </p:txBody>
      </p:sp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965921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GB" dirty="0" smtClean="0"/>
              <a:t>Turnover Years 1 to 4</a:t>
            </a:r>
            <a:endParaRPr lang="en-GB" dirty="0"/>
          </a:p>
        </p:txBody>
      </p:sp>
    </p:spTree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Profits Years 1 to 4</a:t>
            </a:r>
            <a:endParaRPr lang="en-GB" dirty="0"/>
          </a:p>
        </p:txBody>
      </p:sp>
      <p:graphicFrame>
        <p:nvGraphicFramePr>
          <p:cNvPr id="4" name="Object 1024"/>
          <p:cNvGraphicFramePr>
            <a:graphicFrameLocks noGrp="1"/>
          </p:cNvGraphicFramePr>
          <p:nvPr>
            <p:ph idx="1"/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Revenue Cont..</a:t>
            </a:r>
            <a:endParaRPr lang="en-GB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Factors include </a:t>
            </a:r>
          </a:p>
          <a:p>
            <a:pPr lvl="1"/>
            <a:r>
              <a:rPr lang="en-GB" smtClean="0"/>
              <a:t>UK manpower reduction</a:t>
            </a:r>
          </a:p>
          <a:p>
            <a:pPr lvl="1"/>
            <a:r>
              <a:rPr lang="en-GB" smtClean="0"/>
              <a:t>Slow down in redundancy payments</a:t>
            </a:r>
          </a:p>
          <a:p>
            <a:pPr lvl="1"/>
            <a:r>
              <a:rPr lang="en-GB" smtClean="0"/>
              <a:t>Cost of materials have decreased</a:t>
            </a:r>
          </a:p>
          <a:p>
            <a:r>
              <a:rPr lang="en-GB" smtClean="0"/>
              <a:t>Forecast for next 12 months</a:t>
            </a:r>
          </a:p>
          <a:p>
            <a:pPr lvl="1"/>
            <a:r>
              <a:rPr lang="en-GB" smtClean="0"/>
              <a:t> £180m Turnover with Profits @ £20m </a:t>
            </a:r>
            <a:endParaRPr lang="en-GB" dirty="0"/>
          </a:p>
        </p:txBody>
      </p:sp>
    </p:spTree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Key Initiatives</a:t>
            </a:r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Sales and Marketing to increase UK efforts</a:t>
            </a:r>
          </a:p>
          <a:p>
            <a:pPr lvl="1"/>
            <a:r>
              <a:rPr lang="en-GB" smtClean="0"/>
              <a:t>Our drop in UK sales is higher than the market decline</a:t>
            </a:r>
          </a:p>
          <a:p>
            <a:r>
              <a:rPr lang="en-GB" smtClean="0"/>
              <a:t>We will continue with overseas investment</a:t>
            </a:r>
          </a:p>
          <a:p>
            <a:pPr lvl="1"/>
            <a:r>
              <a:rPr lang="en-GB" smtClean="0"/>
              <a:t>The rate of investment is to slow down by 20% for the next financial year</a:t>
            </a:r>
          </a:p>
          <a:p>
            <a:r>
              <a:rPr lang="en-GB" smtClean="0"/>
              <a:t>Contracts at home</a:t>
            </a:r>
          </a:p>
          <a:p>
            <a:pPr lvl="1"/>
            <a:r>
              <a:rPr lang="en-GB" smtClean="0"/>
              <a:t>We have four supply contracts under current negotiation for the UK market</a:t>
            </a:r>
            <a:endParaRPr lang="en-GB" dirty="0"/>
          </a:p>
        </p:txBody>
      </p:sp>
    </p:spTree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Business">
  <a:themeElements>
    <a:clrScheme name="">
      <a:dk1>
        <a:srgbClr val="FFFFFF"/>
      </a:dk1>
      <a:lt1>
        <a:srgbClr val="FFFFFF"/>
      </a:lt1>
      <a:dk2>
        <a:srgbClr val="000000"/>
      </a:dk2>
      <a:lt2>
        <a:srgbClr val="C0C0C0"/>
      </a:lt2>
      <a:accent1>
        <a:srgbClr val="D83C3C"/>
      </a:accent1>
      <a:accent2>
        <a:srgbClr val="FF3300"/>
      </a:accent2>
      <a:accent3>
        <a:srgbClr val="FFFFFF"/>
      </a:accent3>
      <a:accent4>
        <a:srgbClr val="DADADA"/>
      </a:accent4>
      <a:accent5>
        <a:srgbClr val="E9AFAF"/>
      </a:accent5>
      <a:accent6>
        <a:srgbClr val="E72D00"/>
      </a:accent6>
      <a:hlink>
        <a:srgbClr val="FFD1D1"/>
      </a:hlink>
      <a:folHlink>
        <a:srgbClr val="C0C0C0"/>
      </a:folHlink>
    </a:clrScheme>
    <a:fontScheme name="Design 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4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AE1616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3ABAB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4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D1919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3ABAB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4 15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BBE0E3"/>
        </a:accent1>
        <a:accent2>
          <a:srgbClr val="333399"/>
        </a:accent2>
        <a:accent3>
          <a:srgbClr val="AAAAAA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4 16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1">
  <a:themeElements>
    <a:clrScheme name="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D41A1A"/>
      </a:accent1>
      <a:accent2>
        <a:srgbClr val="FFB3B3"/>
      </a:accent2>
      <a:accent3>
        <a:srgbClr val="FFFFFF"/>
      </a:accent3>
      <a:accent4>
        <a:srgbClr val="000000"/>
      </a:accent4>
      <a:accent5>
        <a:srgbClr val="E6ABAB"/>
      </a:accent5>
      <a:accent6>
        <a:srgbClr val="E7A2A2"/>
      </a:accent6>
      <a:hlink>
        <a:srgbClr val="969696"/>
      </a:hlink>
      <a:folHlink>
        <a:srgbClr val="FFFFFF"/>
      </a:folHlink>
    </a:clrScheme>
    <a:fontScheme name="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AE1616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3ABAB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D1919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3ABAB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 15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BBE0E3"/>
        </a:accent1>
        <a:accent2>
          <a:srgbClr val="333399"/>
        </a:accent2>
        <a:accent3>
          <a:srgbClr val="AAAAAA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 16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11">
  <a:themeElements>
    <a:clrScheme name="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D41A1A"/>
      </a:accent1>
      <a:accent2>
        <a:srgbClr val="FFB3B3"/>
      </a:accent2>
      <a:accent3>
        <a:srgbClr val="FFFFFF"/>
      </a:accent3>
      <a:accent4>
        <a:srgbClr val="000000"/>
      </a:accent4>
      <a:accent5>
        <a:srgbClr val="E6ABAB"/>
      </a:accent5>
      <a:accent6>
        <a:srgbClr val="E7A2A2"/>
      </a:accent6>
      <a:hlink>
        <a:srgbClr val="969696"/>
      </a:hlink>
      <a:folHlink>
        <a:srgbClr val="FFFFFF"/>
      </a:folHlink>
    </a:clrScheme>
    <a:fontScheme name="2_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1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1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1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1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1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1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1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11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AE1616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3ABAB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1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D1919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3ABAB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1 15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BBE0E3"/>
        </a:accent1>
        <a:accent2>
          <a:srgbClr val="333399"/>
        </a:accent2>
        <a:accent3>
          <a:srgbClr val="AAAAAA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11 16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actorySlide">
  <a:themeElements>
    <a:clrScheme name="">
      <a:dk1>
        <a:srgbClr val="FFFFFF"/>
      </a:dk1>
      <a:lt1>
        <a:srgbClr val="FFFFFF"/>
      </a:lt1>
      <a:dk2>
        <a:srgbClr val="000000"/>
      </a:dk2>
      <a:lt2>
        <a:srgbClr val="C0C0C0"/>
      </a:lt2>
      <a:accent1>
        <a:srgbClr val="D83C3C"/>
      </a:accent1>
      <a:accent2>
        <a:srgbClr val="FF3300"/>
      </a:accent2>
      <a:accent3>
        <a:srgbClr val="FFFFFF"/>
      </a:accent3>
      <a:accent4>
        <a:srgbClr val="DADADA"/>
      </a:accent4>
      <a:accent5>
        <a:srgbClr val="E9AFAF"/>
      </a:accent5>
      <a:accent6>
        <a:srgbClr val="E72D00"/>
      </a:accent6>
      <a:hlink>
        <a:srgbClr val="FFD1D1"/>
      </a:hlink>
      <a:folHlink>
        <a:srgbClr val="C0C0C0"/>
      </a:folHlink>
    </a:clrScheme>
    <a:fontScheme name="m62 mechanical cogs gears industry manufacturing template 1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4D4D4D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4D4D4D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62 mechanical cogs gears industry manufacturing template 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AE1616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3ABAB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D1919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3ABAB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15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BBE0E3"/>
        </a:accent1>
        <a:accent2>
          <a:srgbClr val="333399"/>
        </a:accent2>
        <a:accent3>
          <a:srgbClr val="AAAAAA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16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">
  <a:themeElements>
    <a:clrScheme name="">
      <a:dk1>
        <a:srgbClr val="000000"/>
      </a:dk1>
      <a:lt1>
        <a:srgbClr val="FFFFFF"/>
      </a:lt1>
      <a:dk2>
        <a:srgbClr val="FFFFFF"/>
      </a:dk2>
      <a:lt2>
        <a:srgbClr val="C0C0C0"/>
      </a:lt2>
      <a:accent1>
        <a:srgbClr val="AE1616"/>
      </a:accent1>
      <a:accent2>
        <a:srgbClr val="FFAFAF"/>
      </a:accent2>
      <a:accent3>
        <a:srgbClr val="FFFFFF"/>
      </a:accent3>
      <a:accent4>
        <a:srgbClr val="000000"/>
      </a:accent4>
      <a:accent5>
        <a:srgbClr val="D3ABAB"/>
      </a:accent5>
      <a:accent6>
        <a:srgbClr val="E79E9E"/>
      </a:accent6>
      <a:hlink>
        <a:srgbClr val="808080"/>
      </a:hlink>
      <a:folHlink>
        <a:srgbClr val="FFFFFF"/>
      </a:folHlink>
    </a:clrScheme>
    <a:fontScheme name="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4D4D4D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4D4D4D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AE1616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3ABAB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D1919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3ABAB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 15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BBE0E3"/>
        </a:accent1>
        <a:accent2>
          <a:srgbClr val="333399"/>
        </a:accent2>
        <a:accent3>
          <a:srgbClr val="AAAAAA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16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1">
  <a:themeElements>
    <a:clrScheme name="">
      <a:dk1>
        <a:srgbClr val="000000"/>
      </a:dk1>
      <a:lt1>
        <a:srgbClr val="FFFFFF"/>
      </a:lt1>
      <a:dk2>
        <a:srgbClr val="FFFFFF"/>
      </a:dk2>
      <a:lt2>
        <a:srgbClr val="C0C0C0"/>
      </a:lt2>
      <a:accent1>
        <a:srgbClr val="AE1616"/>
      </a:accent1>
      <a:accent2>
        <a:srgbClr val="FFAFAF"/>
      </a:accent2>
      <a:accent3>
        <a:srgbClr val="FFFFFF"/>
      </a:accent3>
      <a:accent4>
        <a:srgbClr val="000000"/>
      </a:accent4>
      <a:accent5>
        <a:srgbClr val="D3ABAB"/>
      </a:accent5>
      <a:accent6>
        <a:srgbClr val="E79E9E"/>
      </a:accent6>
      <a:hlink>
        <a:srgbClr val="808080"/>
      </a:hlink>
      <a:folHlink>
        <a:srgbClr val="FFFFFF"/>
      </a:folHlink>
    </a:clrScheme>
    <a:fontScheme name="1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4D4D4D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4D4D4D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AE1616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3ABAB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D1919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3ABAB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 15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BBE0E3"/>
        </a:accent1>
        <a:accent2>
          <a:srgbClr val="333399"/>
        </a:accent2>
        <a:accent3>
          <a:srgbClr val="AAAAAA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 16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FactoryTitle">
  <a:themeElements>
    <a:clrScheme name="">
      <a:dk1>
        <a:srgbClr val="FFFFFF"/>
      </a:dk1>
      <a:lt1>
        <a:srgbClr val="FFFFFF"/>
      </a:lt1>
      <a:dk2>
        <a:srgbClr val="000000"/>
      </a:dk2>
      <a:lt2>
        <a:srgbClr val="C0C0C0"/>
      </a:lt2>
      <a:accent1>
        <a:srgbClr val="D83C3C"/>
      </a:accent1>
      <a:accent2>
        <a:srgbClr val="FF3300"/>
      </a:accent2>
      <a:accent3>
        <a:srgbClr val="FFFFFF"/>
      </a:accent3>
      <a:accent4>
        <a:srgbClr val="DADADA"/>
      </a:accent4>
      <a:accent5>
        <a:srgbClr val="E9AFAF"/>
      </a:accent5>
      <a:accent6>
        <a:srgbClr val="E72D00"/>
      </a:accent6>
      <a:hlink>
        <a:srgbClr val="FFD1D1"/>
      </a:hlink>
      <a:folHlink>
        <a:srgbClr val="C0C0C0"/>
      </a:folHlink>
    </a:clrScheme>
    <a:fontScheme name="m62 mechanical cogs gears industry manufacturing template 1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4D4D4D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4D4D4D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62 mechanical cogs gears industry manufacturing template 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AE1616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3ABAB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D1919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3ABAB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15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BBE0E3"/>
        </a:accent1>
        <a:accent2>
          <a:srgbClr val="333399"/>
        </a:accent2>
        <a:accent3>
          <a:srgbClr val="AAAAAA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 mechanical cogs gears industry manufacturing template 12 16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1">
  <a:themeElements>
    <a:clrScheme name="">
      <a:dk1>
        <a:srgbClr val="000000"/>
      </a:dk1>
      <a:lt1>
        <a:srgbClr val="FFFFFF"/>
      </a:lt1>
      <a:dk2>
        <a:srgbClr val="FFFFFF"/>
      </a:dk2>
      <a:lt2>
        <a:srgbClr val="C0C0C0"/>
      </a:lt2>
      <a:accent1>
        <a:srgbClr val="AE1616"/>
      </a:accent1>
      <a:accent2>
        <a:srgbClr val="FFAFAF"/>
      </a:accent2>
      <a:accent3>
        <a:srgbClr val="FFFFFF"/>
      </a:accent3>
      <a:accent4>
        <a:srgbClr val="000000"/>
      </a:accent4>
      <a:accent5>
        <a:srgbClr val="D3ABAB"/>
      </a:accent5>
      <a:accent6>
        <a:srgbClr val="E79E9E"/>
      </a:accent6>
      <a:hlink>
        <a:srgbClr val="808080"/>
      </a:hlink>
      <a:folHlink>
        <a:srgbClr val="FFFFFF"/>
      </a:folHlink>
    </a:clrScheme>
    <a:fontScheme name="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4D4D4D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4D4D4D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AE1616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3ABAB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D1919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3ABAB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 15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BBE0E3"/>
        </a:accent1>
        <a:accent2>
          <a:srgbClr val="333399"/>
        </a:accent2>
        <a:accent3>
          <a:srgbClr val="AAAAAA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16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3_1">
  <a:themeElements>
    <a:clrScheme name="">
      <a:dk1>
        <a:srgbClr val="000000"/>
      </a:dk1>
      <a:lt1>
        <a:srgbClr val="FFFFFF"/>
      </a:lt1>
      <a:dk2>
        <a:srgbClr val="FFFFFF"/>
      </a:dk2>
      <a:lt2>
        <a:srgbClr val="C0C0C0"/>
      </a:lt2>
      <a:accent1>
        <a:srgbClr val="AE1616"/>
      </a:accent1>
      <a:accent2>
        <a:srgbClr val="FFAFAF"/>
      </a:accent2>
      <a:accent3>
        <a:srgbClr val="FFFFFF"/>
      </a:accent3>
      <a:accent4>
        <a:srgbClr val="000000"/>
      </a:accent4>
      <a:accent5>
        <a:srgbClr val="D3ABAB"/>
      </a:accent5>
      <a:accent6>
        <a:srgbClr val="E79E9E"/>
      </a:accent6>
      <a:hlink>
        <a:srgbClr val="808080"/>
      </a:hlink>
      <a:folHlink>
        <a:srgbClr val="FFFFFF"/>
      </a:folHlink>
    </a:clrScheme>
    <a:fontScheme name="1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4D4D4D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4D4D4D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AE1616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3ABAB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D1919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3ABAB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 15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BBE0E3"/>
        </a:accent1>
        <a:accent2>
          <a:srgbClr val="333399"/>
        </a:accent2>
        <a:accent3>
          <a:srgbClr val="AAAAAA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 16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</Template>
  <TotalTime>512</TotalTime>
  <Words>574</Words>
  <Application>Microsoft Office PowerPoint</Application>
  <PresentationFormat>Widescreen</PresentationFormat>
  <Paragraphs>82</Paragraphs>
  <Slides>15</Slides>
  <Notes>15</Notes>
  <HiddenSlides>3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15</vt:i4>
      </vt:variant>
    </vt:vector>
  </HeadingPairs>
  <TitlesOfParts>
    <vt:vector size="31" baseType="lpstr">
      <vt:lpstr>Arial</vt:lpstr>
      <vt:lpstr>AvantGarde Bk BT</vt:lpstr>
      <vt:lpstr>Century Gothic</vt:lpstr>
      <vt:lpstr>Times New Roman</vt:lpstr>
      <vt:lpstr>Wingdings</vt:lpstr>
      <vt:lpstr>Wingdings 3</vt:lpstr>
      <vt:lpstr>Business</vt:lpstr>
      <vt:lpstr>11</vt:lpstr>
      <vt:lpstr>2_11</vt:lpstr>
      <vt:lpstr>FactorySlide</vt:lpstr>
      <vt:lpstr>1</vt:lpstr>
      <vt:lpstr>1_1</vt:lpstr>
      <vt:lpstr>FactoryTitle</vt:lpstr>
      <vt:lpstr>2_1</vt:lpstr>
      <vt:lpstr>3_1</vt:lpstr>
      <vt:lpstr>Wisp</vt:lpstr>
      <vt:lpstr>Financial Report</vt:lpstr>
      <vt:lpstr>Agenda</vt:lpstr>
      <vt:lpstr>Overview</vt:lpstr>
      <vt:lpstr>Growth</vt:lpstr>
      <vt:lpstr>Revenue </vt:lpstr>
      <vt:lpstr>PowerPoint Presentation</vt:lpstr>
      <vt:lpstr>Profits Years 1 to 4</vt:lpstr>
      <vt:lpstr>Revenue Cont..</vt:lpstr>
      <vt:lpstr>Key Initiatives</vt:lpstr>
      <vt:lpstr>Balance Sheet</vt:lpstr>
      <vt:lpstr>Looking Ahead</vt:lpstr>
      <vt:lpstr>The Competition</vt:lpstr>
      <vt:lpstr>The Competition</vt:lpstr>
      <vt:lpstr>Conclusion</vt:lpstr>
      <vt:lpstr>Question Time ?</vt:lpstr>
    </vt:vector>
  </TitlesOfParts>
  <Company>Peter Harrison Courseware™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Review</dc:title>
  <dc:creator>Peter Harrison Courseware™</dc:creator>
  <cp:lastModifiedBy>Andrew Stretton</cp:lastModifiedBy>
  <cp:revision>34</cp:revision>
  <cp:lastPrinted>1996-03-07T11:19:18Z</cp:lastPrinted>
  <dcterms:created xsi:type="dcterms:W3CDTF">1995-06-02T21:23:16Z</dcterms:created>
  <dcterms:modified xsi:type="dcterms:W3CDTF">2016-01-17T18:55:26Z</dcterms:modified>
</cp:coreProperties>
</file>